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9" r:id="rId2"/>
    <p:sldId id="261" r:id="rId3"/>
    <p:sldId id="262" r:id="rId4"/>
    <p:sldId id="260" r:id="rId5"/>
    <p:sldId id="258" r:id="rId6"/>
    <p:sldId id="263" r:id="rId7"/>
    <p:sldId id="264" r:id="rId8"/>
    <p:sldId id="265" r:id="rId9"/>
    <p:sldId id="257" r:id="rId10"/>
    <p:sldId id="267" r:id="rId11"/>
    <p:sldId id="266" r:id="rId12"/>
    <p:sldId id="270" r:id="rId13"/>
    <p:sldId id="271" r:id="rId14"/>
    <p:sldId id="256" r:id="rId15"/>
    <p:sldId id="272" r:id="rId16"/>
    <p:sldId id="273" r:id="rId17"/>
  </p:sldIdLst>
  <p:sldSz cx="12192000" cy="6858000"/>
  <p:notesSz cx="6858000" cy="9144000"/>
  <p:defaultTextStyle>
    <a:defPPr>
      <a:defRPr lang="en-AM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67"/>
    <p:restoredTop sz="82557"/>
  </p:normalViewPr>
  <p:slideViewPr>
    <p:cSldViewPr snapToGrid="0">
      <p:cViewPr varScale="1">
        <p:scale>
          <a:sx n="107" d="100"/>
          <a:sy n="107" d="100"/>
        </p:scale>
        <p:origin x="52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0FDCE-E00B-A026-EF36-A4B8F0CF5E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M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B4BBAC-6FA0-28D7-C65B-2FFF363DDB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M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CFEE7A-04FC-6FC2-3427-647088AC0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7BBD6-71DD-D14A-B899-81E8653EE92A}" type="datetimeFigureOut">
              <a:rPr lang="en-AM" smtClean="0"/>
              <a:t>23.10.25</a:t>
            </a:fld>
            <a:endParaRPr lang="en-AM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BA591-4E8C-E9E7-5DD3-8572225A4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M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CE053C-D07C-C8A0-C328-A7EC6BBAC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FC6D6-D673-5A4F-9250-EA5E77700BD3}" type="slidenum">
              <a:rPr lang="en-AM" smtClean="0"/>
              <a:t>‹#›</a:t>
            </a:fld>
            <a:endParaRPr lang="en-AM"/>
          </a:p>
        </p:txBody>
      </p:sp>
    </p:spTree>
    <p:extLst>
      <p:ext uri="{BB962C8B-B14F-4D97-AF65-F5344CB8AC3E}">
        <p14:creationId xmlns:p14="http://schemas.microsoft.com/office/powerpoint/2010/main" val="3516864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0A39A-605D-3A62-A5B7-2DB138106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M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E81431-BB83-74A4-4E9B-A4E54260EB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M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733889-2DD0-11F3-CCC7-E8E234F48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7BBD6-71DD-D14A-B899-81E8653EE92A}" type="datetimeFigureOut">
              <a:rPr lang="en-AM" smtClean="0"/>
              <a:t>23.10.25</a:t>
            </a:fld>
            <a:endParaRPr lang="en-AM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702D17-4729-1B1E-0D86-1112164B3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M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0E4814-79DB-4301-764F-4FE5B3910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FC6D6-D673-5A4F-9250-EA5E77700BD3}" type="slidenum">
              <a:rPr lang="en-AM" smtClean="0"/>
              <a:t>‹#›</a:t>
            </a:fld>
            <a:endParaRPr lang="en-AM"/>
          </a:p>
        </p:txBody>
      </p:sp>
    </p:spTree>
    <p:extLst>
      <p:ext uri="{BB962C8B-B14F-4D97-AF65-F5344CB8AC3E}">
        <p14:creationId xmlns:p14="http://schemas.microsoft.com/office/powerpoint/2010/main" val="2488018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ED92836-7B8A-212F-18E0-BB4F323DCF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M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9C9898-E20F-2E75-6558-F168C43FA6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M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51767A-D2F6-0A1A-D1F3-AB7D55BDF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7BBD6-71DD-D14A-B899-81E8653EE92A}" type="datetimeFigureOut">
              <a:rPr lang="en-AM" smtClean="0"/>
              <a:t>23.10.25</a:t>
            </a:fld>
            <a:endParaRPr lang="en-AM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027E0D-7F39-68DE-58E7-8CD459927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M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6C19EA-E612-C735-8719-06E4C3AB9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FC6D6-D673-5A4F-9250-EA5E77700BD3}" type="slidenum">
              <a:rPr lang="en-AM" smtClean="0"/>
              <a:t>‹#›</a:t>
            </a:fld>
            <a:endParaRPr lang="en-AM"/>
          </a:p>
        </p:txBody>
      </p:sp>
    </p:spTree>
    <p:extLst>
      <p:ext uri="{BB962C8B-B14F-4D97-AF65-F5344CB8AC3E}">
        <p14:creationId xmlns:p14="http://schemas.microsoft.com/office/powerpoint/2010/main" val="1214587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F0D94-F9DF-CF37-41CB-4F0733CC4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M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8947AD-B6C4-36CB-C1F0-0BCA97C0D0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M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05B4B8-85D2-D888-03E9-C30992F5F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7BBD6-71DD-D14A-B899-81E8653EE92A}" type="datetimeFigureOut">
              <a:rPr lang="en-AM" smtClean="0"/>
              <a:t>23.10.25</a:t>
            </a:fld>
            <a:endParaRPr lang="en-AM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CA172-AFD0-AF70-1077-E6610797A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M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D5964E-4D44-24B7-0977-DBEF9A55D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FC6D6-D673-5A4F-9250-EA5E77700BD3}" type="slidenum">
              <a:rPr lang="en-AM" smtClean="0"/>
              <a:t>‹#›</a:t>
            </a:fld>
            <a:endParaRPr lang="en-AM"/>
          </a:p>
        </p:txBody>
      </p:sp>
    </p:spTree>
    <p:extLst>
      <p:ext uri="{BB962C8B-B14F-4D97-AF65-F5344CB8AC3E}">
        <p14:creationId xmlns:p14="http://schemas.microsoft.com/office/powerpoint/2010/main" val="2133763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1610A-FFD9-F3E9-FF2B-D28BBF22F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M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1FB005-8213-5AEB-18D5-DC390720D3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1B1170-E082-431E-8BB7-F2BF5DE3E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7BBD6-71DD-D14A-B899-81E8653EE92A}" type="datetimeFigureOut">
              <a:rPr lang="en-AM" smtClean="0"/>
              <a:t>23.10.25</a:t>
            </a:fld>
            <a:endParaRPr lang="en-AM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F70A94-32E5-5895-5C15-B2A671862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M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442CE7-0E74-4922-8FC1-85049D8ED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FC6D6-D673-5A4F-9250-EA5E77700BD3}" type="slidenum">
              <a:rPr lang="en-AM" smtClean="0"/>
              <a:t>‹#›</a:t>
            </a:fld>
            <a:endParaRPr lang="en-AM"/>
          </a:p>
        </p:txBody>
      </p:sp>
    </p:spTree>
    <p:extLst>
      <p:ext uri="{BB962C8B-B14F-4D97-AF65-F5344CB8AC3E}">
        <p14:creationId xmlns:p14="http://schemas.microsoft.com/office/powerpoint/2010/main" val="3749997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2577D-D2EA-2E6B-1D88-79E5F5EC5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M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1FC533-FA64-0543-7DE1-A6BC49154B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M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992878-6F45-C654-EAB3-55DADA091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M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3F4E52-3469-B18A-7D64-7D6330B50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7BBD6-71DD-D14A-B899-81E8653EE92A}" type="datetimeFigureOut">
              <a:rPr lang="en-AM" smtClean="0"/>
              <a:t>23.10.25</a:t>
            </a:fld>
            <a:endParaRPr lang="en-AM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57847B-7CE0-522D-81BC-FBCE011C9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M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B94F5B-8FB1-D790-D642-A502FD29B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FC6D6-D673-5A4F-9250-EA5E77700BD3}" type="slidenum">
              <a:rPr lang="en-AM" smtClean="0"/>
              <a:t>‹#›</a:t>
            </a:fld>
            <a:endParaRPr lang="en-AM"/>
          </a:p>
        </p:txBody>
      </p:sp>
    </p:spTree>
    <p:extLst>
      <p:ext uri="{BB962C8B-B14F-4D97-AF65-F5344CB8AC3E}">
        <p14:creationId xmlns:p14="http://schemas.microsoft.com/office/powerpoint/2010/main" val="3728491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6325C-FE11-FA3A-AA6B-448F3E8DD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M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2ACF15-B178-39D0-06DB-094A7A9E6B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7AF543-C06C-CBE5-2835-2445B05AFF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M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0C9DE0-0039-4553-4432-2FFF03B63D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305675-0ABD-C595-73C4-713B420295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M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448880-CE1F-F0E6-DFA2-A1A5CF9E2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7BBD6-71DD-D14A-B899-81E8653EE92A}" type="datetimeFigureOut">
              <a:rPr lang="en-AM" smtClean="0"/>
              <a:t>23.10.25</a:t>
            </a:fld>
            <a:endParaRPr lang="en-AM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E5A1128-A5C5-D665-7A2C-964BF19D5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M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A86251-CBD2-E5D9-7D68-6D3FDB758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FC6D6-D673-5A4F-9250-EA5E77700BD3}" type="slidenum">
              <a:rPr lang="en-AM" smtClean="0"/>
              <a:t>‹#›</a:t>
            </a:fld>
            <a:endParaRPr lang="en-AM"/>
          </a:p>
        </p:txBody>
      </p:sp>
    </p:spTree>
    <p:extLst>
      <p:ext uri="{BB962C8B-B14F-4D97-AF65-F5344CB8AC3E}">
        <p14:creationId xmlns:p14="http://schemas.microsoft.com/office/powerpoint/2010/main" val="3913815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B89CD-EC5E-D93A-5658-329606E59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M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AC76C6-829F-4561-94FC-D229503D5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7BBD6-71DD-D14A-B899-81E8653EE92A}" type="datetimeFigureOut">
              <a:rPr lang="en-AM" smtClean="0"/>
              <a:t>23.10.25</a:t>
            </a:fld>
            <a:endParaRPr lang="en-AM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090CA6-B637-810C-DAC0-056905A87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M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96ECAF-C6AB-5222-4E04-839773B6D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FC6D6-D673-5A4F-9250-EA5E77700BD3}" type="slidenum">
              <a:rPr lang="en-AM" smtClean="0"/>
              <a:t>‹#›</a:t>
            </a:fld>
            <a:endParaRPr lang="en-AM"/>
          </a:p>
        </p:txBody>
      </p:sp>
    </p:spTree>
    <p:extLst>
      <p:ext uri="{BB962C8B-B14F-4D97-AF65-F5344CB8AC3E}">
        <p14:creationId xmlns:p14="http://schemas.microsoft.com/office/powerpoint/2010/main" val="2776399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9C486A-2923-5491-A902-BA0C72C20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7BBD6-71DD-D14A-B899-81E8653EE92A}" type="datetimeFigureOut">
              <a:rPr lang="en-AM" smtClean="0"/>
              <a:t>23.10.25</a:t>
            </a:fld>
            <a:endParaRPr lang="en-AM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9FF161-B613-871C-FC38-3E73F819B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M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065774-ED8D-FB4D-EA1E-4B6A84EE7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FC6D6-D673-5A4F-9250-EA5E77700BD3}" type="slidenum">
              <a:rPr lang="en-AM" smtClean="0"/>
              <a:t>‹#›</a:t>
            </a:fld>
            <a:endParaRPr lang="en-AM"/>
          </a:p>
        </p:txBody>
      </p:sp>
    </p:spTree>
    <p:extLst>
      <p:ext uri="{BB962C8B-B14F-4D97-AF65-F5344CB8AC3E}">
        <p14:creationId xmlns:p14="http://schemas.microsoft.com/office/powerpoint/2010/main" val="601238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C9D9C-E884-DB32-5807-E8656F901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M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D3261-1D03-4127-1EE4-D191EE39B2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M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D9AAEC-120F-4D2D-388F-6BED18AD35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D10B41-51D0-6EFD-AB03-8C51982A3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7BBD6-71DD-D14A-B899-81E8653EE92A}" type="datetimeFigureOut">
              <a:rPr lang="en-AM" smtClean="0"/>
              <a:t>23.10.25</a:t>
            </a:fld>
            <a:endParaRPr lang="en-AM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14A23A-94F2-77FE-177D-BC0D947B8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M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8CDC35-0630-E51A-BB0C-98DE23B9B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FC6D6-D673-5A4F-9250-EA5E77700BD3}" type="slidenum">
              <a:rPr lang="en-AM" smtClean="0"/>
              <a:t>‹#›</a:t>
            </a:fld>
            <a:endParaRPr lang="en-AM"/>
          </a:p>
        </p:txBody>
      </p:sp>
    </p:spTree>
    <p:extLst>
      <p:ext uri="{BB962C8B-B14F-4D97-AF65-F5344CB8AC3E}">
        <p14:creationId xmlns:p14="http://schemas.microsoft.com/office/powerpoint/2010/main" val="2225370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6F155-E8FB-B3C2-98B3-290A39218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M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3D1C1E-EF28-1015-7DA6-914EE25E25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M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57CB42-636D-B022-608D-B9F3C10E58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1DEBCC-2F7C-B168-3F27-770977AE7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7BBD6-71DD-D14A-B899-81E8653EE92A}" type="datetimeFigureOut">
              <a:rPr lang="en-AM" smtClean="0"/>
              <a:t>23.10.25</a:t>
            </a:fld>
            <a:endParaRPr lang="en-AM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7DDCCE-109A-2AAA-C2F3-3D1F41249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M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7B80FB-6815-0912-0AFA-A4CB5784E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FC6D6-D673-5A4F-9250-EA5E77700BD3}" type="slidenum">
              <a:rPr lang="en-AM" smtClean="0"/>
              <a:t>‹#›</a:t>
            </a:fld>
            <a:endParaRPr lang="en-AM"/>
          </a:p>
        </p:txBody>
      </p:sp>
    </p:spTree>
    <p:extLst>
      <p:ext uri="{BB962C8B-B14F-4D97-AF65-F5344CB8AC3E}">
        <p14:creationId xmlns:p14="http://schemas.microsoft.com/office/powerpoint/2010/main" val="3993772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FEB7BA-9449-7FD9-08D2-281856190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M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6BB23F-4E80-28AF-7F16-6B4D524E9F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M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31B5D6-6C4E-2BBB-2FFC-AE5A522D86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87BBD6-71DD-D14A-B899-81E8653EE92A}" type="datetimeFigureOut">
              <a:rPr lang="en-AM" smtClean="0"/>
              <a:t>23.10.25</a:t>
            </a:fld>
            <a:endParaRPr lang="en-AM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74C849-8C85-06E9-2583-7CDF194907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M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B9E266-DAB6-D81F-519B-29DB4E87CB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4FC6D6-D673-5A4F-9250-EA5E77700BD3}" type="slidenum">
              <a:rPr lang="en-AM" smtClean="0"/>
              <a:t>‹#›</a:t>
            </a:fld>
            <a:endParaRPr lang="en-AM"/>
          </a:p>
        </p:txBody>
      </p:sp>
    </p:spTree>
    <p:extLst>
      <p:ext uri="{BB962C8B-B14F-4D97-AF65-F5344CB8AC3E}">
        <p14:creationId xmlns:p14="http://schemas.microsoft.com/office/powerpoint/2010/main" val="211704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AM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65E734C-C101-97E6-ED0E-A7CA289077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44" y="470408"/>
            <a:ext cx="5835389" cy="58353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1336BEC-CA52-A560-6E26-05ACDEB26DCE}"/>
              </a:ext>
            </a:extLst>
          </p:cNvPr>
          <p:cNvSpPr txBox="1"/>
          <p:nvPr/>
        </p:nvSpPr>
        <p:spPr>
          <a:xfrm>
            <a:off x="5718048" y="253242"/>
            <a:ext cx="64739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y-AM" b="1" dirty="0"/>
              <a:t>Խումբ 1</a:t>
            </a:r>
            <a:r>
              <a:rPr lang="en-US" b="1" dirty="0"/>
              <a:t>.</a:t>
            </a:r>
          </a:p>
          <a:p>
            <a:r>
              <a:rPr lang="hy-AM" sz="1800" b="1" dirty="0">
                <a:effectLst/>
              </a:rPr>
              <a:t>«Քննադատական հետադարձ կապը»</a:t>
            </a:r>
            <a:endParaRPr lang="en-AM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531702-32D4-E479-03A0-582DA2C58D3F}"/>
              </a:ext>
            </a:extLst>
          </p:cNvPr>
          <p:cNvSpPr txBox="1"/>
          <p:nvPr/>
        </p:nvSpPr>
        <p:spPr>
          <a:xfrm>
            <a:off x="5713979" y="1180139"/>
            <a:ext cx="6303850" cy="1986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hy-AM" sz="1800" b="1" dirty="0">
                <a:effectLst/>
              </a:rPr>
              <a:t>Իրավիճակ; </a:t>
            </a:r>
            <a:r>
              <a:rPr lang="hy-AM" sz="1800" dirty="0">
                <a:effectLst/>
              </a:rPr>
              <a:t>Ուսուցիչը ամբողջ դասարանի առջև քննադատում է Արշակի անհատական աշխատանքը նախագծի շուրջ,</a:t>
            </a:r>
            <a:r>
              <a:rPr lang="hy-AM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որտեղ նա ներկայացրել էր հենց իր տեսակետը պատմության մեկ դրվագի վերաբերյալ</a:t>
            </a:r>
            <a:r>
              <a:rPr lang="hy-AM" sz="1800" dirty="0">
                <a:effectLst/>
              </a:rPr>
              <a:t>։ Արշակը վիրավորվում է ու ամաչում, ախր ամբողջ դասարանը հիմա կծիծաղի իր վրա։ </a:t>
            </a:r>
            <a:endParaRPr lang="en-AM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C67E2AC-30B7-C013-97F5-A3A1AEA60FFE}"/>
              </a:ext>
            </a:extLst>
          </p:cNvPr>
          <p:cNvSpPr txBox="1"/>
          <p:nvPr/>
        </p:nvSpPr>
        <p:spPr>
          <a:xfrm>
            <a:off x="5732305" y="3429000"/>
            <a:ext cx="6473952" cy="10306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3799840" algn="l"/>
              </a:tabLst>
            </a:pPr>
            <a:r>
              <a:rPr lang="hy-AM" sz="1800" b="1" dirty="0">
                <a:effectLst/>
              </a:rPr>
              <a:t>Հաղորդակցման պասիվ ոճ; </a:t>
            </a:r>
            <a:r>
              <a:rPr lang="hy-AM" sz="1800" dirty="0">
                <a:effectLst/>
              </a:rPr>
              <a:t>Արշակը լռում է՝ մտածելով, որ ավելի լավ է մյուս անգամ այլևս իր մտքերը չարտահայտի։ </a:t>
            </a:r>
            <a:endParaRPr lang="en-AM" sz="2000" dirty="0">
              <a:effectLst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C0B1E8-319C-ED6A-5939-84B865A90CFB}"/>
              </a:ext>
            </a:extLst>
          </p:cNvPr>
          <p:cNvSpPr txBox="1"/>
          <p:nvPr/>
        </p:nvSpPr>
        <p:spPr>
          <a:xfrm>
            <a:off x="5826519" y="4722215"/>
            <a:ext cx="6473952" cy="7121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hy-AM" sz="1800" b="1" dirty="0">
                <a:effectLst/>
              </a:rPr>
              <a:t>Դու-արտահայտություն</a:t>
            </a:r>
            <a:r>
              <a:rPr lang="en-US" sz="1800" b="1" dirty="0">
                <a:effectLst/>
              </a:rPr>
              <a:t>; </a:t>
            </a:r>
            <a:r>
              <a:rPr lang="hy-AM" sz="1800" dirty="0">
                <a:effectLst/>
              </a:rPr>
              <a:t>«Դուք ճիշտ եք, ինձ մոտ լավ չի ստացվել»։</a:t>
            </a:r>
            <a:endParaRPr lang="en-AM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816C428-D22A-FE3B-E3BE-3F1DEC029257}"/>
              </a:ext>
            </a:extLst>
          </p:cNvPr>
          <p:cNvSpPr txBox="1"/>
          <p:nvPr/>
        </p:nvSpPr>
        <p:spPr>
          <a:xfrm>
            <a:off x="2501761" y="1180139"/>
            <a:ext cx="2532888" cy="574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hy-AM" sz="1400" dirty="0">
                <a:effectLst/>
              </a:rPr>
              <a:t>Դուք ճիշտ եք, ինձ մոտ լավ չի ստացվել։</a:t>
            </a:r>
            <a:endParaRPr lang="en-AM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4984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8E6C777-D67A-F782-C240-136E6791EB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67" r="11085"/>
          <a:stretch/>
        </p:blipFill>
        <p:spPr>
          <a:xfrm>
            <a:off x="-24716" y="0"/>
            <a:ext cx="5318215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8F6CFE-3FE1-6FFC-CED9-DE0CC955B560}"/>
              </a:ext>
            </a:extLst>
          </p:cNvPr>
          <p:cNvSpPr txBox="1"/>
          <p:nvPr/>
        </p:nvSpPr>
        <p:spPr>
          <a:xfrm>
            <a:off x="5774107" y="220422"/>
            <a:ext cx="64739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y-AM" b="1" dirty="0"/>
              <a:t>Խումբ 3</a:t>
            </a:r>
            <a:r>
              <a:rPr lang="en-US" b="1" dirty="0"/>
              <a:t>.</a:t>
            </a:r>
          </a:p>
          <a:p>
            <a:r>
              <a:rPr lang="hy-AM" sz="1800" b="1" dirty="0">
                <a:effectLst/>
              </a:rPr>
              <a:t>«</a:t>
            </a:r>
            <a:r>
              <a:rPr lang="en-US" sz="1800" b="1" dirty="0" err="1">
                <a:effectLst/>
              </a:rPr>
              <a:t>Ը</a:t>
            </a:r>
            <a:r>
              <a:rPr lang="hy-AM" sz="1800" b="1" dirty="0">
                <a:effectLst/>
              </a:rPr>
              <a:t>նկերությունն ու հաղորդագրությունները»</a:t>
            </a:r>
            <a:endParaRPr lang="en-AM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7EB5AD-D166-0BFD-6F04-288C48F34C61}"/>
              </a:ext>
            </a:extLst>
          </p:cNvPr>
          <p:cNvSpPr txBox="1"/>
          <p:nvPr/>
        </p:nvSpPr>
        <p:spPr>
          <a:xfrm>
            <a:off x="5774106" y="1143685"/>
            <a:ext cx="641789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y-AM" b="1" dirty="0"/>
              <a:t>Իրավիճակ</a:t>
            </a:r>
            <a:r>
              <a:rPr lang="hy-AM" sz="1800" dirty="0">
                <a:effectLst/>
              </a:rPr>
              <a:t>; </a:t>
            </a:r>
            <a:r>
              <a:rPr lang="hy-AM" dirty="0"/>
              <a:t>Արդեն 3 oր է, ինչ Աննան չի պատասխանում Ռուբենի հեռախոսային հաղորդագրություններին ու զանգերին։ Ռուբենը գիտի, որ դա իրենց փոքր վեճի արդյունքն է և կամաց-կամաց սկսում է վրդովվել ու բարկանալ։ </a:t>
            </a:r>
            <a:endParaRPr lang="en-AM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333291-768D-730D-6E92-075C9A88720F}"/>
              </a:ext>
            </a:extLst>
          </p:cNvPr>
          <p:cNvSpPr txBox="1"/>
          <p:nvPr/>
        </p:nvSpPr>
        <p:spPr>
          <a:xfrm>
            <a:off x="5774108" y="2799091"/>
            <a:ext cx="6417892" cy="1503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hy-AM" sz="1800" b="1" dirty="0">
                <a:effectLst/>
              </a:rPr>
              <a:t>Հաղորդակցման ագրեսիվ ոճ</a:t>
            </a:r>
            <a:r>
              <a:rPr lang="hy-AM" sz="1800" dirty="0">
                <a:effectLst/>
              </a:rPr>
              <a:t>; Ռուբենը զայրացած գնում է Աննայի մոտ և խոսքերով հարձակվում նրա վրա։</a:t>
            </a:r>
            <a:endParaRPr lang="en-AM" sz="2000" dirty="0">
              <a:effectLst/>
            </a:endParaRPr>
          </a:p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hy-AM" sz="1800" b="1" dirty="0">
                <a:effectLst/>
              </a:rPr>
              <a:t>Դու-արտահայտություն</a:t>
            </a:r>
            <a:r>
              <a:rPr lang="hy-AM" sz="1800" dirty="0">
                <a:effectLst/>
              </a:rPr>
              <a:t>; «Այնքան եսասեր ես, քեզ այնպես ես պահում կարծես քեզնից բացի էլ ուրիշ մարդ չկա»։</a:t>
            </a:r>
            <a:endParaRPr lang="en-AM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18FF40-897F-CCBC-DA08-88A8BC42AED2}"/>
              </a:ext>
            </a:extLst>
          </p:cNvPr>
          <p:cNvSpPr txBox="1"/>
          <p:nvPr/>
        </p:nvSpPr>
        <p:spPr>
          <a:xfrm>
            <a:off x="1312905" y="986651"/>
            <a:ext cx="313552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y-AM" sz="1400" dirty="0">
                <a:effectLst/>
              </a:rPr>
              <a:t>Այնքան եսասեր ես, քեզ այնպես ես պահում կարծես քեզնից բացի էլ ուրիշ մարդ չկա։</a:t>
            </a:r>
            <a:endParaRPr lang="en-AM" sz="1400" dirty="0"/>
          </a:p>
        </p:txBody>
      </p:sp>
    </p:spTree>
    <p:extLst>
      <p:ext uri="{BB962C8B-B14F-4D97-AF65-F5344CB8AC3E}">
        <p14:creationId xmlns:p14="http://schemas.microsoft.com/office/powerpoint/2010/main" val="21947301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9739FC-7230-B331-446D-3C9847C8AF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67" r="11085"/>
          <a:stretch/>
        </p:blipFill>
        <p:spPr>
          <a:xfrm>
            <a:off x="-24716" y="0"/>
            <a:ext cx="5318215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8F6CFE-3FE1-6FFC-CED9-DE0CC955B560}"/>
              </a:ext>
            </a:extLst>
          </p:cNvPr>
          <p:cNvSpPr txBox="1"/>
          <p:nvPr/>
        </p:nvSpPr>
        <p:spPr>
          <a:xfrm>
            <a:off x="5774107" y="220422"/>
            <a:ext cx="64739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y-AM" b="1" dirty="0"/>
              <a:t>Խումբ 3</a:t>
            </a:r>
            <a:r>
              <a:rPr lang="en-US" b="1" dirty="0"/>
              <a:t>.</a:t>
            </a:r>
          </a:p>
          <a:p>
            <a:r>
              <a:rPr lang="hy-AM" sz="1800" b="1" dirty="0">
                <a:effectLst/>
              </a:rPr>
              <a:t>«</a:t>
            </a:r>
            <a:r>
              <a:rPr lang="en-US" sz="1800" b="1" dirty="0" err="1">
                <a:effectLst/>
              </a:rPr>
              <a:t>Ը</a:t>
            </a:r>
            <a:r>
              <a:rPr lang="hy-AM" sz="1800" b="1" dirty="0">
                <a:effectLst/>
              </a:rPr>
              <a:t>նկերությունն ու հաղորդագրությունները»</a:t>
            </a:r>
            <a:endParaRPr lang="en-AM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7EB5AD-D166-0BFD-6F04-288C48F34C61}"/>
              </a:ext>
            </a:extLst>
          </p:cNvPr>
          <p:cNvSpPr txBox="1"/>
          <p:nvPr/>
        </p:nvSpPr>
        <p:spPr>
          <a:xfrm>
            <a:off x="5774106" y="1143685"/>
            <a:ext cx="641789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y-AM" b="1" dirty="0"/>
              <a:t>Իրավիճակ</a:t>
            </a:r>
            <a:r>
              <a:rPr lang="hy-AM" sz="1800" dirty="0">
                <a:effectLst/>
              </a:rPr>
              <a:t>; </a:t>
            </a:r>
            <a:r>
              <a:rPr lang="hy-AM" dirty="0"/>
              <a:t>Արդեն 3 oր է, ինչ Աննան չի պատասխանում Ռուբենի հեռախոսային հաղորդագրություններին ու զանգերին։ Ռուբենը գիտի, որ դա իրենց փոքր վեճի արդյունքն է և կամաց-կամաց սկսում է վրդովվել ու բարկանալ։ </a:t>
            </a:r>
            <a:endParaRPr lang="en-AM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333291-768D-730D-6E92-075C9A88720F}"/>
              </a:ext>
            </a:extLst>
          </p:cNvPr>
          <p:cNvSpPr txBox="1"/>
          <p:nvPr/>
        </p:nvSpPr>
        <p:spPr>
          <a:xfrm>
            <a:off x="5774108" y="2799091"/>
            <a:ext cx="6417892" cy="1821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hy-AM" sz="1800" b="1" dirty="0">
                <a:effectLst/>
              </a:rPr>
              <a:t>Հաղորդակցման պասիվ-ագրեսիվ ոճ</a:t>
            </a:r>
            <a:r>
              <a:rPr lang="hy-AM" sz="1800" dirty="0">
                <a:effectLst/>
              </a:rPr>
              <a:t>; Ռուբենը զայրանում է և հետևյալ բովանդակությամբ մեկ հաղորդագրություն գրում՝</a:t>
            </a:r>
            <a:endParaRPr lang="en-AM" sz="2000" dirty="0">
              <a:effectLst/>
            </a:endParaRPr>
          </a:p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hy-AM" sz="1800" b="1" dirty="0">
                <a:effectLst/>
              </a:rPr>
              <a:t>Դու-արտահայտություն</a:t>
            </a:r>
            <a:r>
              <a:rPr lang="hy-AM" sz="1800" dirty="0">
                <a:effectLst/>
              </a:rPr>
              <a:t>; «Հասկանում եմ, որ </a:t>
            </a:r>
            <a:r>
              <a:rPr lang="hy-AM" sz="1800" i="1" dirty="0">
                <a:effectLst/>
              </a:rPr>
              <a:t>շատ զբաղված ես</a:t>
            </a:r>
            <a:r>
              <a:rPr lang="hy-AM" sz="1800" dirty="0">
                <a:effectLst/>
              </a:rPr>
              <a:t>, </a:t>
            </a:r>
            <a:r>
              <a:rPr lang="hy-AM" sz="1800" i="1" dirty="0">
                <a:effectLst/>
              </a:rPr>
              <a:t>ինչքան քեզ պետք է, այնքան կսպասեմ</a:t>
            </a:r>
            <a:r>
              <a:rPr lang="hy-AM" sz="1800" dirty="0">
                <a:effectLst/>
              </a:rPr>
              <a:t>»։</a:t>
            </a:r>
            <a:endParaRPr lang="en-AM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C6C1DC-F97F-71A6-83F4-90CB2453E8D9}"/>
              </a:ext>
            </a:extLst>
          </p:cNvPr>
          <p:cNvSpPr txBox="1"/>
          <p:nvPr/>
        </p:nvSpPr>
        <p:spPr>
          <a:xfrm>
            <a:off x="1350627" y="1059361"/>
            <a:ext cx="319731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y-AM" sz="1400" dirty="0">
                <a:effectLst/>
              </a:rPr>
              <a:t>Հասկանում եմ, որ </a:t>
            </a:r>
            <a:r>
              <a:rPr lang="hy-AM" sz="1400" i="1" dirty="0">
                <a:effectLst/>
              </a:rPr>
              <a:t>շատ զբաղված ես, ինչքան քեզ պետք է, այնքան կսպասեմ</a:t>
            </a:r>
            <a:r>
              <a:rPr lang="hy-AM" sz="1400" dirty="0">
                <a:effectLst/>
              </a:rPr>
              <a:t>։</a:t>
            </a:r>
            <a:endParaRPr lang="en-AM" sz="1400" dirty="0"/>
          </a:p>
        </p:txBody>
      </p:sp>
    </p:spTree>
    <p:extLst>
      <p:ext uri="{BB962C8B-B14F-4D97-AF65-F5344CB8AC3E}">
        <p14:creationId xmlns:p14="http://schemas.microsoft.com/office/powerpoint/2010/main" val="21202322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4163C04-F394-07BB-07CF-1B5B97189B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19" r="12059"/>
          <a:stretch/>
        </p:blipFill>
        <p:spPr>
          <a:xfrm>
            <a:off x="0" y="355600"/>
            <a:ext cx="5066852" cy="6502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00C8EEC-A7CA-9BD2-9F0F-4FACF7DC6E84}"/>
              </a:ext>
            </a:extLst>
          </p:cNvPr>
          <p:cNvSpPr txBox="1"/>
          <p:nvPr/>
        </p:nvSpPr>
        <p:spPr>
          <a:xfrm>
            <a:off x="5774107" y="220422"/>
            <a:ext cx="64739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y-AM" b="1" dirty="0"/>
              <a:t>Խումբ 3</a:t>
            </a:r>
            <a:r>
              <a:rPr lang="en-US" b="1" dirty="0"/>
              <a:t>.</a:t>
            </a:r>
          </a:p>
          <a:p>
            <a:r>
              <a:rPr lang="hy-AM" sz="1800" b="1" dirty="0">
                <a:effectLst/>
              </a:rPr>
              <a:t>«</a:t>
            </a:r>
            <a:r>
              <a:rPr lang="en-US" sz="1800" b="1" dirty="0" err="1">
                <a:effectLst/>
              </a:rPr>
              <a:t>Ը</a:t>
            </a:r>
            <a:r>
              <a:rPr lang="hy-AM" sz="1800" b="1" dirty="0">
                <a:effectLst/>
              </a:rPr>
              <a:t>նկերությունն ու հաղորդագրությունները»</a:t>
            </a:r>
            <a:endParaRPr lang="en-AM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72518A-22F1-D53E-41F2-55ACB92C398A}"/>
              </a:ext>
            </a:extLst>
          </p:cNvPr>
          <p:cNvSpPr txBox="1"/>
          <p:nvPr/>
        </p:nvSpPr>
        <p:spPr>
          <a:xfrm>
            <a:off x="5774106" y="1143685"/>
            <a:ext cx="641789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y-AM" b="1" dirty="0"/>
              <a:t>Իրավիճակ</a:t>
            </a:r>
            <a:r>
              <a:rPr lang="hy-AM" sz="1800" dirty="0">
                <a:effectLst/>
              </a:rPr>
              <a:t>; </a:t>
            </a:r>
            <a:r>
              <a:rPr lang="hy-AM" dirty="0"/>
              <a:t>Արդեն 3 oր է, ինչ Աննան չի պատասխանում Ռուբենի հեռախոսային հաղորդագրություններին ու զանգերին։ Ռուբենը գիտի, որ դա իրենց փոքր վեճի արդյունքն է և կամաց-կամաց սկսում է վրդովվել ու բարկանալ։ </a:t>
            </a:r>
            <a:endParaRPr lang="en-AM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80A593-FCA9-1C11-089B-933966E93F9D}"/>
              </a:ext>
            </a:extLst>
          </p:cNvPr>
          <p:cNvSpPr txBox="1"/>
          <p:nvPr/>
        </p:nvSpPr>
        <p:spPr>
          <a:xfrm>
            <a:off x="5774108" y="2799091"/>
            <a:ext cx="6417892" cy="1539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hy-AM" sz="1800" b="1" dirty="0">
                <a:effectLst/>
              </a:rPr>
              <a:t>Հաղորդակցման հաստատակամ ոճ</a:t>
            </a:r>
            <a:r>
              <a:rPr lang="hy-AM" sz="1800" dirty="0">
                <a:effectLst/>
              </a:rPr>
              <a:t>; Ռուբենը որոշում է հանդիպել Աննային ու պարզաբանել ստեղծված իրավիճակը։</a:t>
            </a:r>
            <a:endParaRPr lang="en-AM" sz="2000" dirty="0"/>
          </a:p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hy-AM" sz="2000" b="1" dirty="0">
                <a:effectLst/>
              </a:rPr>
              <a:t>Ես</a:t>
            </a:r>
            <a:r>
              <a:rPr lang="hy-AM" sz="1800" b="1" dirty="0">
                <a:effectLst/>
              </a:rPr>
              <a:t>-արտահայտություն</a:t>
            </a:r>
            <a:r>
              <a:rPr lang="hy-AM" sz="1800" dirty="0">
                <a:effectLst/>
              </a:rPr>
              <a:t>; «</a:t>
            </a:r>
            <a:r>
              <a:rPr lang="en-US" dirty="0"/>
              <a:t>…</a:t>
            </a:r>
            <a:r>
              <a:rPr lang="hy-AM" sz="1800" dirty="0">
                <a:effectLst/>
              </a:rPr>
              <a:t>»։</a:t>
            </a:r>
            <a:endParaRPr lang="en-AM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1022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F948B39-A773-6F39-4D91-ECF79D0C07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57" y="0"/>
            <a:ext cx="457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4399697-47E9-1E7E-1432-272923547736}"/>
              </a:ext>
            </a:extLst>
          </p:cNvPr>
          <p:cNvSpPr txBox="1"/>
          <p:nvPr/>
        </p:nvSpPr>
        <p:spPr>
          <a:xfrm>
            <a:off x="5666531" y="1154192"/>
            <a:ext cx="6126480" cy="1349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hy-AM" sz="1800" b="1" dirty="0">
                <a:effectLst/>
              </a:rPr>
              <a:t>Իրավիճակը</a:t>
            </a:r>
            <a:r>
              <a:rPr lang="hy-AM" sz="1800" dirty="0">
                <a:effectLst/>
              </a:rPr>
              <a:t>; Արմենի փոքր եղբայրը թափթված է թողնում իրենց սենյակը ամեն անգամ, երբ գնում է իր մարզումներին։ Արմենը կարգուկանոնի սիրահար է և հոգնել է եղբոր ետևից սենյակն ամեն օր հավաքելուց։</a:t>
            </a:r>
            <a:endParaRPr lang="en-AM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07099E-D098-DDFB-C776-BD3D98AB2C50}"/>
              </a:ext>
            </a:extLst>
          </p:cNvPr>
          <p:cNvSpPr txBox="1"/>
          <p:nvPr/>
        </p:nvSpPr>
        <p:spPr>
          <a:xfrm>
            <a:off x="5774107" y="220422"/>
            <a:ext cx="64739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y-AM" b="1" dirty="0"/>
              <a:t>Խումբ 4</a:t>
            </a:r>
            <a:r>
              <a:rPr lang="en-US" b="1" dirty="0"/>
              <a:t>.</a:t>
            </a:r>
          </a:p>
          <a:p>
            <a:r>
              <a:rPr lang="hy-AM" sz="1800" b="1" dirty="0">
                <a:effectLst/>
              </a:rPr>
              <a:t>«</a:t>
            </a:r>
            <a:r>
              <a:rPr lang="en-US" sz="1800" b="1" dirty="0" err="1">
                <a:effectLst/>
              </a:rPr>
              <a:t>Ը</a:t>
            </a:r>
            <a:r>
              <a:rPr lang="hy-AM" sz="1800" b="1" dirty="0">
                <a:effectLst/>
              </a:rPr>
              <a:t>ն</a:t>
            </a:r>
            <a:r>
              <a:rPr lang="hy-AM" b="1" dirty="0"/>
              <a:t>տանեկան պատասխանատվություն»</a:t>
            </a:r>
            <a:endParaRPr lang="en-AM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6C7A5B-8649-E1C8-FB36-19C5F926B34A}"/>
              </a:ext>
            </a:extLst>
          </p:cNvPr>
          <p:cNvSpPr txBox="1"/>
          <p:nvPr/>
        </p:nvSpPr>
        <p:spPr>
          <a:xfrm>
            <a:off x="5666531" y="2790847"/>
            <a:ext cx="6126480" cy="21402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tabLst>
                <a:tab pos="3799840" algn="l"/>
              </a:tabLst>
            </a:pPr>
            <a:r>
              <a:rPr lang="hy-AM" sz="1800" b="1" dirty="0">
                <a:effectLst/>
              </a:rPr>
              <a:t>Հաղորդակցման պասիվ ոճ</a:t>
            </a:r>
            <a:r>
              <a:rPr lang="hy-AM" sz="1800" dirty="0">
                <a:effectLst/>
              </a:rPr>
              <a:t>; Արմենը հիմնականում լռում է, երբեմն բողոքելով իրենց մայրիկին, մտքում մտածում է, որ եղբայրը լավ մարզիկ դառնալու շանս ունի, և սա կռվի առիթ չէ։</a:t>
            </a:r>
            <a:endParaRPr lang="en-AM" sz="2000" dirty="0">
              <a:effectLst/>
            </a:endParaRPr>
          </a:p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hy-AM" sz="1800" b="1" dirty="0">
                <a:effectLst/>
              </a:rPr>
              <a:t>Դու- արտահայտություն</a:t>
            </a:r>
            <a:r>
              <a:rPr lang="hy-AM" b="1" dirty="0"/>
              <a:t>;</a:t>
            </a:r>
            <a:r>
              <a:rPr lang="hy-AM" sz="1800" dirty="0">
                <a:effectLst/>
              </a:rPr>
              <a:t> «Դու երևի չես էլ նկատում, որ հագուստդ ու իրերդ թափթված են սենյակով մեկ»։</a:t>
            </a:r>
            <a:endParaRPr lang="en-AM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02B08D-BFE2-7EF3-5444-2CA132AC691A}"/>
              </a:ext>
            </a:extLst>
          </p:cNvPr>
          <p:cNvSpPr txBox="1"/>
          <p:nvPr/>
        </p:nvSpPr>
        <p:spPr>
          <a:xfrm>
            <a:off x="1312881" y="543587"/>
            <a:ext cx="245229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y-AM" sz="1400" dirty="0">
                <a:effectLst/>
              </a:rPr>
              <a:t>Դու երևի չես էլ նկատում, որ հագուստդ ու իրերդ թափթված են սենյակով մեկ</a:t>
            </a:r>
            <a:r>
              <a:rPr lang="en-US" sz="1400" dirty="0"/>
              <a:t>:</a:t>
            </a:r>
            <a:endParaRPr lang="en-AM" sz="1400" dirty="0"/>
          </a:p>
        </p:txBody>
      </p:sp>
    </p:spTree>
    <p:extLst>
      <p:ext uri="{BB962C8B-B14F-4D97-AF65-F5344CB8AC3E}">
        <p14:creationId xmlns:p14="http://schemas.microsoft.com/office/powerpoint/2010/main" val="1674709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7B5844E-E2D3-F8D6-0D78-F3010AE38E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5A7E91-2D8D-7AE0-62F6-3498FB1DB217}"/>
              </a:ext>
            </a:extLst>
          </p:cNvPr>
          <p:cNvSpPr txBox="1"/>
          <p:nvPr/>
        </p:nvSpPr>
        <p:spPr>
          <a:xfrm>
            <a:off x="5774107" y="220422"/>
            <a:ext cx="64739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y-AM" b="1" dirty="0"/>
              <a:t>Խումբ 4</a:t>
            </a:r>
            <a:r>
              <a:rPr lang="en-US" b="1" dirty="0"/>
              <a:t>.</a:t>
            </a:r>
          </a:p>
          <a:p>
            <a:r>
              <a:rPr lang="hy-AM" sz="1800" b="1" dirty="0">
                <a:effectLst/>
              </a:rPr>
              <a:t>«</a:t>
            </a:r>
            <a:r>
              <a:rPr lang="en-US" sz="1800" b="1" dirty="0" err="1">
                <a:effectLst/>
              </a:rPr>
              <a:t>Ը</a:t>
            </a:r>
            <a:r>
              <a:rPr lang="hy-AM" b="1" dirty="0"/>
              <a:t>նտանեկան պատասխանատվություն»</a:t>
            </a:r>
            <a:endParaRPr lang="en-AM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DC14F5-10C6-CC5B-6095-624524512820}"/>
              </a:ext>
            </a:extLst>
          </p:cNvPr>
          <p:cNvSpPr txBox="1"/>
          <p:nvPr/>
        </p:nvSpPr>
        <p:spPr>
          <a:xfrm>
            <a:off x="5774107" y="1175707"/>
            <a:ext cx="6126480" cy="1349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hy-AM" sz="1800" b="1" dirty="0">
                <a:effectLst/>
              </a:rPr>
              <a:t>Իրավիճակը</a:t>
            </a:r>
            <a:r>
              <a:rPr lang="hy-AM" sz="1800" dirty="0">
                <a:effectLst/>
              </a:rPr>
              <a:t>; Արմենի փոքր եղբայրը թափթված է թողնում իրենց սենյակը ամեն անգամ, երբ գնում է իր մարզումներին։ Արմենը կարգուկանոնի սիրահար է և հոգնել է եղբոր ետևից սենյակն ամեն օր հավաքելուց։</a:t>
            </a:r>
            <a:endParaRPr lang="en-AM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6583F5-531E-8DF6-3169-5F6F0B4B57DC}"/>
              </a:ext>
            </a:extLst>
          </p:cNvPr>
          <p:cNvSpPr txBox="1"/>
          <p:nvPr/>
        </p:nvSpPr>
        <p:spPr>
          <a:xfrm>
            <a:off x="5774107" y="2829974"/>
            <a:ext cx="6126480" cy="1503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hy-AM" sz="1800" b="1" dirty="0">
                <a:effectLst/>
              </a:rPr>
              <a:t>Հաղորդակցման ագրեսիվ ոճ</a:t>
            </a:r>
            <a:r>
              <a:rPr lang="hy-AM" sz="1800" dirty="0">
                <a:effectLst/>
              </a:rPr>
              <a:t>; Արմենը հավաքում է եղբոր իրերը և գցում պատուհանից դուրս։</a:t>
            </a:r>
            <a:endParaRPr lang="hy-AM" sz="1800" b="1" dirty="0">
              <a:effectLst/>
            </a:endParaRPr>
          </a:p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hy-AM" sz="1800" b="1" dirty="0">
                <a:effectLst/>
              </a:rPr>
              <a:t>Դու- արտահայտություն</a:t>
            </a:r>
            <a:r>
              <a:rPr lang="hy-AM" b="1" dirty="0"/>
              <a:t>;</a:t>
            </a:r>
            <a:r>
              <a:rPr lang="hy-AM" sz="1800" dirty="0">
                <a:effectLst/>
              </a:rPr>
              <a:t> «Դու խոզ ես, քո հետևից ինքդ հավաքիր»։</a:t>
            </a:r>
            <a:endParaRPr lang="en-AM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61094E-BA7B-E74C-AF65-9F531CDEC91F}"/>
              </a:ext>
            </a:extLst>
          </p:cNvPr>
          <p:cNvSpPr txBox="1"/>
          <p:nvPr/>
        </p:nvSpPr>
        <p:spPr>
          <a:xfrm>
            <a:off x="1040802" y="751962"/>
            <a:ext cx="30901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y-AM" sz="1400" dirty="0">
                <a:effectLst/>
              </a:rPr>
              <a:t>Դու խոզ ես, քո հետևից ինքդ հավաքիր</a:t>
            </a:r>
            <a:r>
              <a:rPr lang="en-US" sz="1400" dirty="0"/>
              <a:t>:</a:t>
            </a:r>
            <a:endParaRPr lang="en-AM" sz="1400" dirty="0"/>
          </a:p>
        </p:txBody>
      </p:sp>
    </p:spTree>
    <p:extLst>
      <p:ext uri="{BB962C8B-B14F-4D97-AF65-F5344CB8AC3E}">
        <p14:creationId xmlns:p14="http://schemas.microsoft.com/office/powerpoint/2010/main" val="21219024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4399697-47E9-1E7E-1432-272923547736}"/>
              </a:ext>
            </a:extLst>
          </p:cNvPr>
          <p:cNvSpPr txBox="1"/>
          <p:nvPr/>
        </p:nvSpPr>
        <p:spPr>
          <a:xfrm>
            <a:off x="5666531" y="1154192"/>
            <a:ext cx="6126480" cy="1349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hy-AM" sz="1800" b="1" dirty="0">
                <a:effectLst/>
              </a:rPr>
              <a:t>Իրավիճակը</a:t>
            </a:r>
            <a:r>
              <a:rPr lang="hy-AM" sz="1800" dirty="0">
                <a:effectLst/>
              </a:rPr>
              <a:t>; Արմենի փոքր եղբայրը թափթված է թողնում իրենց սենյակը ամեն անգամ, երբ գնում է իր մարզումներին։ Արմենը կարգուկանոնի սիրահար է և հոգնել է եղբոր ետևից սենյակն ամեն օր հավաքելուց։</a:t>
            </a:r>
            <a:endParaRPr lang="en-AM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07099E-D098-DDFB-C776-BD3D98AB2C50}"/>
              </a:ext>
            </a:extLst>
          </p:cNvPr>
          <p:cNvSpPr txBox="1"/>
          <p:nvPr/>
        </p:nvSpPr>
        <p:spPr>
          <a:xfrm>
            <a:off x="5774107" y="220422"/>
            <a:ext cx="64739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y-AM" b="1" dirty="0"/>
              <a:t>Խումբ 4</a:t>
            </a:r>
            <a:r>
              <a:rPr lang="en-US" b="1" dirty="0"/>
              <a:t>.</a:t>
            </a:r>
          </a:p>
          <a:p>
            <a:r>
              <a:rPr lang="hy-AM" sz="1800" b="1" dirty="0">
                <a:effectLst/>
              </a:rPr>
              <a:t>«</a:t>
            </a:r>
            <a:r>
              <a:rPr lang="en-US" sz="1800" b="1" dirty="0" err="1">
                <a:effectLst/>
              </a:rPr>
              <a:t>Ը</a:t>
            </a:r>
            <a:r>
              <a:rPr lang="hy-AM" sz="1800" b="1" dirty="0">
                <a:effectLst/>
              </a:rPr>
              <a:t>ն</a:t>
            </a:r>
            <a:r>
              <a:rPr lang="hy-AM" b="1" dirty="0"/>
              <a:t>տանեկան պատասխանատվություն»</a:t>
            </a:r>
            <a:endParaRPr lang="en-AM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6C46AF-F9E6-4439-14CA-3C8879DAB4F6}"/>
              </a:ext>
            </a:extLst>
          </p:cNvPr>
          <p:cNvSpPr txBox="1"/>
          <p:nvPr/>
        </p:nvSpPr>
        <p:spPr>
          <a:xfrm>
            <a:off x="5666531" y="2851489"/>
            <a:ext cx="6126480" cy="1503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hy-AM" sz="1800" b="1" dirty="0">
                <a:effectLst/>
              </a:rPr>
              <a:t>Հաղորդակցման պասիվ-ագրեսիվ ոճ</a:t>
            </a:r>
            <a:r>
              <a:rPr lang="hy-AM" sz="1800" dirty="0">
                <a:effectLst/>
              </a:rPr>
              <a:t>; Արմենը արհամարհական ժպտում է։</a:t>
            </a:r>
            <a:endParaRPr lang="en-AM" sz="2000" dirty="0">
              <a:effectLst/>
            </a:endParaRPr>
          </a:p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hy-AM" sz="1800" b="1" dirty="0">
                <a:effectLst/>
              </a:rPr>
              <a:t>Դու- արտահայտություն</a:t>
            </a:r>
            <a:r>
              <a:rPr lang="hy-AM" sz="1800" dirty="0">
                <a:effectLst/>
              </a:rPr>
              <a:t>; «Վայ, դու երևի </a:t>
            </a:r>
            <a:r>
              <a:rPr lang="hy-AM" sz="1800" i="1" dirty="0">
                <a:effectLst/>
              </a:rPr>
              <a:t>մոռացել ես</a:t>
            </a:r>
            <a:r>
              <a:rPr lang="hy-AM" sz="1800" dirty="0">
                <a:effectLst/>
              </a:rPr>
              <a:t>, որ այս սենյակը </a:t>
            </a:r>
            <a:r>
              <a:rPr lang="hy-AM" sz="1800" i="1" dirty="0">
                <a:effectLst/>
              </a:rPr>
              <a:t>միայն քոնը չէ</a:t>
            </a:r>
            <a:r>
              <a:rPr lang="hy-AM" sz="1800" dirty="0">
                <a:effectLst/>
              </a:rPr>
              <a:t>»։</a:t>
            </a:r>
            <a:endParaRPr lang="en-AM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D6813E-B3BC-2F0C-8070-34A722FEED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97" y="0"/>
            <a:ext cx="457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2D558C0-87AE-3754-3DCC-5654F265EA40}"/>
              </a:ext>
            </a:extLst>
          </p:cNvPr>
          <p:cNvSpPr txBox="1"/>
          <p:nvPr/>
        </p:nvSpPr>
        <p:spPr>
          <a:xfrm>
            <a:off x="1001328" y="866753"/>
            <a:ext cx="27351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y-AM" sz="1400" dirty="0">
                <a:effectLst/>
              </a:rPr>
              <a:t>Վայ, դու երևի </a:t>
            </a:r>
            <a:r>
              <a:rPr lang="hy-AM" sz="1400" i="1" dirty="0">
                <a:effectLst/>
              </a:rPr>
              <a:t>մոռացել ես</a:t>
            </a:r>
            <a:r>
              <a:rPr lang="hy-AM" sz="1400" dirty="0">
                <a:effectLst/>
              </a:rPr>
              <a:t>, որ այս սենյակը </a:t>
            </a:r>
            <a:r>
              <a:rPr lang="hy-AM" sz="1400" i="1" dirty="0">
                <a:effectLst/>
              </a:rPr>
              <a:t>միայն քոնը չ</a:t>
            </a:r>
            <a:r>
              <a:rPr lang="hy-AM" sz="1400" i="1" dirty="0"/>
              <a:t>է</a:t>
            </a:r>
            <a:r>
              <a:rPr lang="en-US" sz="1400" dirty="0">
                <a:effectLst/>
              </a:rPr>
              <a:t>:</a:t>
            </a:r>
            <a:endParaRPr lang="en-AM" sz="1400" dirty="0"/>
          </a:p>
        </p:txBody>
      </p:sp>
    </p:spTree>
    <p:extLst>
      <p:ext uri="{BB962C8B-B14F-4D97-AF65-F5344CB8AC3E}">
        <p14:creationId xmlns:p14="http://schemas.microsoft.com/office/powerpoint/2010/main" val="30674953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4399697-47E9-1E7E-1432-272923547736}"/>
              </a:ext>
            </a:extLst>
          </p:cNvPr>
          <p:cNvSpPr txBox="1"/>
          <p:nvPr/>
        </p:nvSpPr>
        <p:spPr>
          <a:xfrm>
            <a:off x="5139406" y="1309160"/>
            <a:ext cx="6126480" cy="1349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hy-AM" sz="1800" b="1" dirty="0">
                <a:effectLst/>
              </a:rPr>
              <a:t>Իրավիճակը</a:t>
            </a:r>
            <a:r>
              <a:rPr lang="hy-AM" sz="1800" dirty="0">
                <a:effectLst/>
              </a:rPr>
              <a:t>; Արմենի փոքր եղբայրը թափթված է թողնում իրենց սենյակը ամեն անգամ, երբ գնում է իր մարզումներին։ Արմենը կարգուկանոնի սիրահար է և հոգնել է եղբոր ետևից սենյակն ամեն օր հավաքելուց։</a:t>
            </a:r>
            <a:endParaRPr lang="en-AM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07099E-D098-DDFB-C776-BD3D98AB2C50}"/>
              </a:ext>
            </a:extLst>
          </p:cNvPr>
          <p:cNvSpPr txBox="1"/>
          <p:nvPr/>
        </p:nvSpPr>
        <p:spPr>
          <a:xfrm>
            <a:off x="5139406" y="327014"/>
            <a:ext cx="64739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y-AM" b="1" dirty="0"/>
              <a:t>Խումբ 4</a:t>
            </a:r>
            <a:r>
              <a:rPr lang="en-US" b="1" dirty="0"/>
              <a:t>.</a:t>
            </a:r>
          </a:p>
          <a:p>
            <a:r>
              <a:rPr lang="hy-AM" sz="1800" b="1" dirty="0">
                <a:effectLst/>
              </a:rPr>
              <a:t>«</a:t>
            </a:r>
            <a:r>
              <a:rPr lang="en-US" sz="1800" b="1" dirty="0" err="1">
                <a:effectLst/>
              </a:rPr>
              <a:t>Ը</a:t>
            </a:r>
            <a:r>
              <a:rPr lang="hy-AM" sz="1800" b="1" dirty="0">
                <a:effectLst/>
              </a:rPr>
              <a:t>ն</a:t>
            </a:r>
            <a:r>
              <a:rPr lang="hy-AM" b="1" dirty="0"/>
              <a:t>տանեկան պատասխանատվություն»</a:t>
            </a:r>
            <a:endParaRPr lang="en-AM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6C46AF-F9E6-4439-14CA-3C8879DAB4F6}"/>
              </a:ext>
            </a:extLst>
          </p:cNvPr>
          <p:cNvSpPr txBox="1"/>
          <p:nvPr/>
        </p:nvSpPr>
        <p:spPr>
          <a:xfrm>
            <a:off x="5139406" y="2994192"/>
            <a:ext cx="6126480" cy="11845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hy-AM" sz="1800" b="1" dirty="0">
                <a:effectLst/>
              </a:rPr>
              <a:t>Հաղորդակցման հաստատակամ ոճ</a:t>
            </a:r>
            <a:r>
              <a:rPr lang="hy-AM" sz="1800" dirty="0">
                <a:effectLst/>
              </a:rPr>
              <a:t>; Արմենը համբերատար և հանգիստ խոսում է իր եղբոր հետ։</a:t>
            </a:r>
            <a:endParaRPr lang="en-AM" sz="2000" dirty="0">
              <a:effectLst/>
            </a:endParaRPr>
          </a:p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hy-AM" b="1" dirty="0"/>
              <a:t>Ես</a:t>
            </a:r>
            <a:r>
              <a:rPr lang="hy-AM" sz="1800" b="1" dirty="0">
                <a:effectLst/>
              </a:rPr>
              <a:t>- արտահայտություն</a:t>
            </a:r>
            <a:r>
              <a:rPr lang="hy-AM" sz="1800" dirty="0">
                <a:effectLst/>
              </a:rPr>
              <a:t>; «...»։</a:t>
            </a:r>
            <a:endParaRPr lang="en-AM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3E8B64-1ABC-3DC5-AC26-62E7DF7B1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18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5971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34610DE-683C-18E7-162E-E9689C4716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553"/>
          <a:stretch/>
        </p:blipFill>
        <p:spPr>
          <a:xfrm>
            <a:off x="979601" y="38398"/>
            <a:ext cx="5031055" cy="68256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CC6DD3-0561-7B42-F93B-96E613A057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l="913" t="17228" r="85506" b="2488"/>
          <a:stretch/>
        </p:blipFill>
        <p:spPr>
          <a:xfrm>
            <a:off x="0" y="1287686"/>
            <a:ext cx="979601" cy="53385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735C151-BE9E-6EEB-1A9F-8F14770A6C78}"/>
              </a:ext>
            </a:extLst>
          </p:cNvPr>
          <p:cNvSpPr txBox="1"/>
          <p:nvPr/>
        </p:nvSpPr>
        <p:spPr>
          <a:xfrm>
            <a:off x="5967984" y="3337296"/>
            <a:ext cx="6224016" cy="7121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hy-AM" sz="1800" b="1" dirty="0">
                <a:effectLst/>
              </a:rPr>
              <a:t>Հաղորդակցման ագրեսիվ ոճ</a:t>
            </a:r>
            <a:r>
              <a:rPr lang="hy-AM" sz="1800" dirty="0">
                <a:effectLst/>
              </a:rPr>
              <a:t>; Արշակը խիստ վիրավորվելով՝ փորձում է պաշտպանել իր տեսակտը։</a:t>
            </a:r>
            <a:endParaRPr lang="en-AM" sz="2000" dirty="0">
              <a:effectLst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A2DBFC-BEAA-A9F3-1FF1-5302A2E58BBD}"/>
              </a:ext>
            </a:extLst>
          </p:cNvPr>
          <p:cNvSpPr txBox="1"/>
          <p:nvPr/>
        </p:nvSpPr>
        <p:spPr>
          <a:xfrm>
            <a:off x="6010656" y="261094"/>
            <a:ext cx="64739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y-AM" b="1" dirty="0"/>
              <a:t>Խումբ 1</a:t>
            </a:r>
            <a:r>
              <a:rPr lang="en-US" b="1" dirty="0"/>
              <a:t>.</a:t>
            </a:r>
          </a:p>
          <a:p>
            <a:r>
              <a:rPr lang="hy-AM" sz="1800" b="1" dirty="0">
                <a:effectLst/>
              </a:rPr>
              <a:t>«Քննադատական հետադարձ կապը»</a:t>
            </a:r>
            <a:endParaRPr lang="en-AM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D5EA79-C492-B6CE-2EDE-049160FB430B}"/>
              </a:ext>
            </a:extLst>
          </p:cNvPr>
          <p:cNvSpPr txBox="1"/>
          <p:nvPr/>
        </p:nvSpPr>
        <p:spPr>
          <a:xfrm>
            <a:off x="6096000" y="4395459"/>
            <a:ext cx="5510784" cy="7121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hy-AM" b="1" dirty="0"/>
              <a:t>Դու- արտահայտություն; </a:t>
            </a:r>
            <a:r>
              <a:rPr lang="hy-AM" sz="1800" dirty="0">
                <a:effectLst/>
              </a:rPr>
              <a:t>«Դուք տրամադրված եք իմ դեմ, միշտ քննադատում եք իմ ասածները»։</a:t>
            </a:r>
            <a:endParaRPr lang="en-AM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BDBF2C-7042-19EC-A9E3-CD4EAA82F05E}"/>
              </a:ext>
            </a:extLst>
          </p:cNvPr>
          <p:cNvSpPr txBox="1"/>
          <p:nvPr/>
        </p:nvSpPr>
        <p:spPr>
          <a:xfrm>
            <a:off x="2802305" y="788338"/>
            <a:ext cx="270052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y-AM" sz="1400" dirty="0"/>
              <a:t>Դուք տրամադրված եք իմ դեմ, միշտ քննադատում եք իմ ասածները։</a:t>
            </a:r>
            <a:endParaRPr lang="en-AM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4352773-9688-E4BD-F5AB-E5C73292AE33}"/>
              </a:ext>
            </a:extLst>
          </p:cNvPr>
          <p:cNvSpPr txBox="1"/>
          <p:nvPr/>
        </p:nvSpPr>
        <p:spPr>
          <a:xfrm>
            <a:off x="6052742" y="1037635"/>
            <a:ext cx="6303850" cy="1986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hy-AM" sz="1800" b="1" dirty="0">
                <a:effectLst/>
              </a:rPr>
              <a:t>Իրավիճակ; </a:t>
            </a:r>
            <a:r>
              <a:rPr lang="hy-AM" sz="1800" dirty="0">
                <a:effectLst/>
              </a:rPr>
              <a:t>Ուսուցիչը ամբողջ դասարանի առջև քննադատում է Արշակի անհատական աշխատանքը նախագծի շուրջ,</a:t>
            </a:r>
            <a:r>
              <a:rPr lang="hy-AM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որտեղ նա ներկայացրել էր հենց իր տեսակետը պատմության մեկ դրվագի վերաբերյալ</a:t>
            </a:r>
            <a:r>
              <a:rPr lang="hy-AM" sz="1800" dirty="0">
                <a:effectLst/>
              </a:rPr>
              <a:t>։ Արշակը վիրավորվում է ու ամաչում, ախր ամբողջ դասարանը հիմա կծիծաղի իր վրա։ </a:t>
            </a:r>
            <a:endParaRPr lang="en-AM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8059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65E734C-C101-97E6-ED0E-A7CA289077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44" y="470408"/>
            <a:ext cx="6101080" cy="61010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1336BEC-CA52-A560-6E26-05ACDEB26DCE}"/>
              </a:ext>
            </a:extLst>
          </p:cNvPr>
          <p:cNvSpPr txBox="1"/>
          <p:nvPr/>
        </p:nvSpPr>
        <p:spPr>
          <a:xfrm>
            <a:off x="6037287" y="286512"/>
            <a:ext cx="64739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y-AM" b="1" dirty="0"/>
              <a:t>Խումբ 1</a:t>
            </a:r>
            <a:r>
              <a:rPr lang="en-US" b="1" dirty="0"/>
              <a:t>.</a:t>
            </a:r>
          </a:p>
          <a:p>
            <a:r>
              <a:rPr lang="hy-AM" sz="1800" b="1" dirty="0">
                <a:effectLst/>
              </a:rPr>
              <a:t>«Քննադատական հետադարձ կապը»</a:t>
            </a:r>
            <a:endParaRPr lang="en-AM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6D9A49-E011-2C8D-4BEE-8497C34136C5}"/>
              </a:ext>
            </a:extLst>
          </p:cNvPr>
          <p:cNvSpPr txBox="1"/>
          <p:nvPr/>
        </p:nvSpPr>
        <p:spPr>
          <a:xfrm>
            <a:off x="6077204" y="3520948"/>
            <a:ext cx="6224016" cy="1503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hy-AM" b="1" dirty="0"/>
              <a:t>Հաղորդակցման պասիվ-ագրեսիվ ոճ; </a:t>
            </a:r>
            <a:r>
              <a:rPr lang="hy-AM" sz="1800" dirty="0">
                <a:effectLst/>
              </a:rPr>
              <a:t>Արշակը ներսում բարկանում ու վիրավորվում է, աչքերը պտտելով ասում՝</a:t>
            </a:r>
            <a:endParaRPr lang="en-AM" sz="2000" dirty="0">
              <a:effectLst/>
            </a:endParaRPr>
          </a:p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hy-AM" b="1" dirty="0"/>
              <a:t>Դու- արտահայտություն</a:t>
            </a:r>
            <a:r>
              <a:rPr lang="en-US" b="1" dirty="0"/>
              <a:t>; </a:t>
            </a:r>
            <a:r>
              <a:rPr lang="hy-AM" sz="1800" dirty="0">
                <a:effectLst/>
              </a:rPr>
              <a:t> «Դուք ճիշտ եք, մյուս անգամ ավելի </a:t>
            </a:r>
            <a:r>
              <a:rPr lang="hy-AM" sz="1800" i="1" dirty="0">
                <a:effectLst/>
              </a:rPr>
              <a:t>շատ ջանք կթափեմ, որ ձեզ գոհացնեմ</a:t>
            </a:r>
            <a:r>
              <a:rPr lang="hy-AM" sz="1800" dirty="0">
                <a:effectLst/>
              </a:rPr>
              <a:t>»։</a:t>
            </a:r>
            <a:endParaRPr lang="en-AM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C75342-1D6E-3568-F303-1727DFBC5C56}"/>
              </a:ext>
            </a:extLst>
          </p:cNvPr>
          <p:cNvSpPr txBox="1"/>
          <p:nvPr/>
        </p:nvSpPr>
        <p:spPr>
          <a:xfrm>
            <a:off x="2575052" y="1115437"/>
            <a:ext cx="264312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y-AM" sz="1400" dirty="0"/>
              <a:t>Դուք ճիշտ եք, մյուս անգամ ավելի </a:t>
            </a:r>
            <a:r>
              <a:rPr lang="hy-AM" sz="1400" i="1" dirty="0"/>
              <a:t>շատ ջանք կթափեմ, որ ձեզ գոհացնեմ</a:t>
            </a:r>
            <a:r>
              <a:rPr lang="en-US" sz="1400" dirty="0"/>
              <a:t>։</a:t>
            </a:r>
            <a:endParaRPr lang="en-AM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A018FF-ECD1-5A04-CA54-2EA1B5B6CB64}"/>
              </a:ext>
            </a:extLst>
          </p:cNvPr>
          <p:cNvSpPr txBox="1"/>
          <p:nvPr/>
        </p:nvSpPr>
        <p:spPr>
          <a:xfrm>
            <a:off x="6037287" y="1217104"/>
            <a:ext cx="6303850" cy="1986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hy-AM" sz="1800" b="1" dirty="0">
                <a:effectLst/>
              </a:rPr>
              <a:t>Իրավիճակ; </a:t>
            </a:r>
            <a:r>
              <a:rPr lang="hy-AM" sz="1800" dirty="0">
                <a:effectLst/>
              </a:rPr>
              <a:t>Ուսուցիչը ամբողջ դասարանի առջև քննադատում է Արշակի անհատական աշխատանքը նախագծի շուրջ,</a:t>
            </a:r>
            <a:r>
              <a:rPr lang="hy-AM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որտեղ նա ներկայացրել էր հենց իր տեսակետը պատմության մեկ դրվագի վերաբերյալ</a:t>
            </a:r>
            <a:r>
              <a:rPr lang="hy-AM" sz="1800" dirty="0">
                <a:effectLst/>
              </a:rPr>
              <a:t>։ Արշակը վիրավորվում է ու ամաչում, ախր ամբողջ դասարանը հիմա կծիծաղի իր վրա։ </a:t>
            </a:r>
            <a:endParaRPr lang="en-AM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0496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2487CF-628F-3905-8EA6-017609579D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062"/>
          <a:stretch/>
        </p:blipFill>
        <p:spPr>
          <a:xfrm>
            <a:off x="15240" y="1"/>
            <a:ext cx="5382768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4DD2F5-5F8E-9145-6FF3-118EBA95634A}"/>
              </a:ext>
            </a:extLst>
          </p:cNvPr>
          <p:cNvSpPr txBox="1"/>
          <p:nvPr/>
        </p:nvSpPr>
        <p:spPr>
          <a:xfrm>
            <a:off x="5382768" y="177333"/>
            <a:ext cx="64739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y-AM" b="1" dirty="0"/>
              <a:t>Խումբ 1</a:t>
            </a:r>
            <a:r>
              <a:rPr lang="en-US" b="1" dirty="0"/>
              <a:t>.</a:t>
            </a:r>
          </a:p>
          <a:p>
            <a:r>
              <a:rPr lang="hy-AM" sz="1800" b="1" dirty="0">
                <a:effectLst/>
              </a:rPr>
              <a:t>«Քննադատական հետադարձ կապը»</a:t>
            </a:r>
            <a:endParaRPr lang="en-AM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FFCE39-67AB-FD4D-8939-1D40E52411D4}"/>
              </a:ext>
            </a:extLst>
          </p:cNvPr>
          <p:cNvSpPr txBox="1"/>
          <p:nvPr/>
        </p:nvSpPr>
        <p:spPr>
          <a:xfrm>
            <a:off x="5507736" y="3429000"/>
            <a:ext cx="6224016" cy="10325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hy-AM" sz="1800" b="1" dirty="0">
                <a:effectLst/>
              </a:rPr>
              <a:t>Հաղորդակցման հաստատակամ ոճ</a:t>
            </a:r>
            <a:r>
              <a:rPr lang="hy-AM" sz="1800" dirty="0">
                <a:effectLst/>
              </a:rPr>
              <a:t>; Արշակը թեև վիրավորվում է, փորձում է հստակ արտահայտել իր կարծիքը։</a:t>
            </a:r>
            <a:endParaRPr lang="en-AM" sz="2000" dirty="0">
              <a:effectLst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FB5C80-5C1A-0EDD-292E-DCD33FE05A94}"/>
              </a:ext>
            </a:extLst>
          </p:cNvPr>
          <p:cNvSpPr txBox="1"/>
          <p:nvPr/>
        </p:nvSpPr>
        <p:spPr>
          <a:xfrm>
            <a:off x="5507736" y="4724075"/>
            <a:ext cx="5510784" cy="3935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hy-AM" b="1" dirty="0"/>
              <a:t>Ես- արտահայտություն; </a:t>
            </a:r>
            <a:r>
              <a:rPr lang="hy-AM" sz="1800" dirty="0">
                <a:effectLst/>
              </a:rPr>
              <a:t>«...»։</a:t>
            </a:r>
            <a:endParaRPr lang="en-AM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EF86AA-1979-88B1-E5B0-66D322A88E29}"/>
              </a:ext>
            </a:extLst>
          </p:cNvPr>
          <p:cNvSpPr txBox="1"/>
          <p:nvPr/>
        </p:nvSpPr>
        <p:spPr>
          <a:xfrm>
            <a:off x="5475439" y="1133175"/>
            <a:ext cx="6303850" cy="1986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hy-AM" sz="1800" b="1" dirty="0">
                <a:effectLst/>
              </a:rPr>
              <a:t>Իրավիճակ; </a:t>
            </a:r>
            <a:r>
              <a:rPr lang="hy-AM" sz="1800" dirty="0">
                <a:effectLst/>
              </a:rPr>
              <a:t>Ուսուցիչը ամբողջ դասարանի առջև քննադատում է Արշակի անհատական աշխատանքը նախագծի շուրջ,</a:t>
            </a:r>
            <a:r>
              <a:rPr lang="hy-AM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որտեղ նա ներկայացրել էր հենց իր տեսակետը պատմության մեկ դրվագի վերաբերյալ</a:t>
            </a:r>
            <a:r>
              <a:rPr lang="hy-AM" sz="1800" dirty="0">
                <a:effectLst/>
              </a:rPr>
              <a:t>։ Արշակը վիրավորվում է ու ամաչում, ախր ամբողջ դասարանը հիմա կծիծաղի իր վրա։ </a:t>
            </a:r>
            <a:endParaRPr lang="en-AM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20888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359E58-EC73-2962-DAF8-C490154225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200"/>
            <a:ext cx="6400800" cy="6400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299371-CE6B-889C-E016-A3FC2A2BDF13}"/>
              </a:ext>
            </a:extLst>
          </p:cNvPr>
          <p:cNvSpPr txBox="1"/>
          <p:nvPr/>
        </p:nvSpPr>
        <p:spPr>
          <a:xfrm>
            <a:off x="5966996" y="381060"/>
            <a:ext cx="64739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y-AM" b="1" dirty="0"/>
              <a:t>Խումբ 2</a:t>
            </a:r>
            <a:r>
              <a:rPr lang="en-US" b="1" dirty="0"/>
              <a:t>.</a:t>
            </a:r>
          </a:p>
          <a:p>
            <a:r>
              <a:rPr lang="hy-AM" sz="1800" b="1" dirty="0">
                <a:effectLst/>
              </a:rPr>
              <a:t>«</a:t>
            </a:r>
            <a:r>
              <a:rPr lang="hy-AM" b="1" dirty="0"/>
              <a:t>Դպրոցական նախագիծ</a:t>
            </a:r>
            <a:r>
              <a:rPr lang="hy-AM" sz="1800" b="1" dirty="0">
                <a:effectLst/>
              </a:rPr>
              <a:t>»</a:t>
            </a:r>
            <a:endParaRPr lang="en-AM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9C3C00-08B3-7EA8-07A5-935A48765704}"/>
              </a:ext>
            </a:extLst>
          </p:cNvPr>
          <p:cNvSpPr txBox="1"/>
          <p:nvPr/>
        </p:nvSpPr>
        <p:spPr>
          <a:xfrm>
            <a:off x="6059424" y="1251610"/>
            <a:ext cx="6104238" cy="1986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hy-AM" b="1" dirty="0"/>
              <a:t>Իրավիճակ</a:t>
            </a:r>
            <a:r>
              <a:rPr lang="hy-AM" sz="1800" dirty="0">
                <a:effectLst/>
              </a:rPr>
              <a:t>; 4 աշակերտներից բաղկացած խումբը աշխատում է դպրոցական նախագծի վրա, բայց ստացվել է այնպես, որ աշխատանքի մեծ մասը անում է Անահիտը։ Նա հոգնել է դրանից ու նյարդայնանում է իր ընկերների անգործության ու անպատասխանատվության վրա։ </a:t>
            </a:r>
            <a:endParaRPr lang="en-AM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15BB53-9DCA-C3C3-7563-9B70B829ED87}"/>
              </a:ext>
            </a:extLst>
          </p:cNvPr>
          <p:cNvSpPr txBox="1"/>
          <p:nvPr/>
        </p:nvSpPr>
        <p:spPr>
          <a:xfrm>
            <a:off x="6059424" y="3275993"/>
            <a:ext cx="6104238" cy="21402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hy-AM" b="1" dirty="0"/>
              <a:t>Հաղորդակցման պասիվ ոճ</a:t>
            </a:r>
            <a:r>
              <a:rPr lang="hy-AM" sz="1800" dirty="0">
                <a:effectLst/>
              </a:rPr>
              <a:t>; Անահիտը լռում է՝ մտածելով, որ չի ուզում կոնֆլիկտ ստեղծել, հերթական հանդիպման ժամանակ ասում է;</a:t>
            </a:r>
            <a:endParaRPr lang="en-AM" sz="2000" dirty="0">
              <a:effectLst/>
            </a:endParaRPr>
          </a:p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hy-AM" sz="1800" b="1" dirty="0">
                <a:effectLst/>
              </a:rPr>
              <a:t>Դու- արտահայտություն</a:t>
            </a:r>
            <a:r>
              <a:rPr lang="hy-AM" b="1" dirty="0"/>
              <a:t>;</a:t>
            </a:r>
            <a:r>
              <a:rPr lang="hy-AM" sz="1800" dirty="0">
                <a:effectLst/>
              </a:rPr>
              <a:t> «Դուք երևի հիմա զբաղված եք ու չեք հասցնում ինձ օգնել, ես գրեթե ամեն ինչ արել եմ արդեն»։</a:t>
            </a:r>
            <a:endParaRPr lang="en-AM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1C9204-B529-7806-6D5E-B8CCB23D803D}"/>
              </a:ext>
            </a:extLst>
          </p:cNvPr>
          <p:cNvSpPr txBox="1"/>
          <p:nvPr/>
        </p:nvSpPr>
        <p:spPr>
          <a:xfrm>
            <a:off x="1881317" y="1187701"/>
            <a:ext cx="288303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y-AM" sz="1400" dirty="0">
                <a:effectLst/>
              </a:rPr>
              <a:t>Դուք երևի հիմա զբաղված եք ու չեք հասցնում ինձ օգնել, ես գրեթե ամեն ինչ արել եմ արդեն։</a:t>
            </a:r>
            <a:endParaRPr lang="en-AM" sz="1400" dirty="0"/>
          </a:p>
        </p:txBody>
      </p:sp>
    </p:spTree>
    <p:extLst>
      <p:ext uri="{BB962C8B-B14F-4D97-AF65-F5344CB8AC3E}">
        <p14:creationId xmlns:p14="http://schemas.microsoft.com/office/powerpoint/2010/main" val="23786297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359E58-EC73-2962-DAF8-C490154225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200"/>
            <a:ext cx="6400800" cy="6400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299371-CE6B-889C-E016-A3FC2A2BDF13}"/>
              </a:ext>
            </a:extLst>
          </p:cNvPr>
          <p:cNvSpPr txBox="1"/>
          <p:nvPr/>
        </p:nvSpPr>
        <p:spPr>
          <a:xfrm>
            <a:off x="5966996" y="381060"/>
            <a:ext cx="64739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y-AM" b="1" dirty="0"/>
              <a:t>Խումբ 2</a:t>
            </a:r>
            <a:r>
              <a:rPr lang="en-US" b="1" dirty="0"/>
              <a:t>.</a:t>
            </a:r>
          </a:p>
          <a:p>
            <a:r>
              <a:rPr lang="hy-AM" sz="1800" b="1" dirty="0">
                <a:effectLst/>
              </a:rPr>
              <a:t>«</a:t>
            </a:r>
            <a:r>
              <a:rPr lang="hy-AM" b="1" dirty="0"/>
              <a:t>Դպրոցական նախագիծ</a:t>
            </a:r>
            <a:r>
              <a:rPr lang="hy-AM" sz="1800" b="1" dirty="0">
                <a:effectLst/>
              </a:rPr>
              <a:t>»</a:t>
            </a:r>
            <a:endParaRPr lang="en-AM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9C3C00-08B3-7EA8-07A5-935A48765704}"/>
              </a:ext>
            </a:extLst>
          </p:cNvPr>
          <p:cNvSpPr txBox="1"/>
          <p:nvPr/>
        </p:nvSpPr>
        <p:spPr>
          <a:xfrm>
            <a:off x="5966996" y="1235039"/>
            <a:ext cx="6104238" cy="1986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hy-AM" b="1" dirty="0"/>
              <a:t>Իրավիճակ</a:t>
            </a:r>
            <a:r>
              <a:rPr lang="hy-AM" sz="1800" dirty="0">
                <a:effectLst/>
              </a:rPr>
              <a:t>; 4 աշակերտներից բաղկացած խումբը աշխատում է դպրոցական նախագծի վրա, բայց ստացվել է այնպես, որ աշխատանքի մեծ մասը անում է Անահիտը։ Նա հոգնել է դրանից ու նյարդայնանում է իր ընկերների անգործության ու անպատասխանատվության վրա։ </a:t>
            </a:r>
            <a:endParaRPr lang="en-AM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663CF6-761F-0F69-89BB-CC4E475571EE}"/>
              </a:ext>
            </a:extLst>
          </p:cNvPr>
          <p:cNvSpPr txBox="1"/>
          <p:nvPr/>
        </p:nvSpPr>
        <p:spPr>
          <a:xfrm>
            <a:off x="5970374" y="3429000"/>
            <a:ext cx="6221626" cy="1821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hy-AM" sz="1800" b="1" dirty="0">
                <a:effectLst/>
              </a:rPr>
              <a:t>Հաղորդակցման ագրեսիվ ոճ</a:t>
            </a:r>
            <a:r>
              <a:rPr lang="hy-AM" sz="1800" dirty="0">
                <a:effectLst/>
              </a:rPr>
              <a:t>; Հերթական հանդիպման ժամանակ Անահիտը բղավում է իր դասընկերների վրա։</a:t>
            </a:r>
            <a:endParaRPr lang="en-AM" sz="2000" dirty="0">
              <a:effectLst/>
            </a:endParaRPr>
          </a:p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hy-AM" sz="1800" b="1" dirty="0">
                <a:effectLst/>
              </a:rPr>
              <a:t>Դու-արտահայտություն</a:t>
            </a:r>
            <a:r>
              <a:rPr lang="en-US" dirty="0"/>
              <a:t>; </a:t>
            </a:r>
            <a:r>
              <a:rPr lang="hy-AM" sz="1800" dirty="0">
                <a:effectLst/>
              </a:rPr>
              <a:t>«Դուք երբեք բան չեք անում, ծույլ ու անպատասխանատու եք, ամեն ինչ իմ ուսերին է»։</a:t>
            </a:r>
            <a:endParaRPr lang="en-AM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37AF15-0090-31C0-DE00-0A739FD1EFC3}"/>
              </a:ext>
            </a:extLst>
          </p:cNvPr>
          <p:cNvSpPr txBox="1"/>
          <p:nvPr/>
        </p:nvSpPr>
        <p:spPr>
          <a:xfrm>
            <a:off x="1804087" y="1187701"/>
            <a:ext cx="299033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y-AM" sz="1400" dirty="0">
                <a:effectLst/>
              </a:rPr>
              <a:t>Դուք երբեք բան չեք անում, ծույլ ու անպատասխանատու եք, ամեն ինչ իմ ուսերին է</a:t>
            </a:r>
            <a:r>
              <a:rPr lang="hy-AM" sz="1400" dirty="0"/>
              <a:t>։</a:t>
            </a:r>
            <a:endParaRPr lang="en-AM" sz="1400" dirty="0"/>
          </a:p>
        </p:txBody>
      </p:sp>
    </p:spTree>
    <p:extLst>
      <p:ext uri="{BB962C8B-B14F-4D97-AF65-F5344CB8AC3E}">
        <p14:creationId xmlns:p14="http://schemas.microsoft.com/office/powerpoint/2010/main" val="41505225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359E58-EC73-2962-DAF8-C490154225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200"/>
            <a:ext cx="6400800" cy="6400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299371-CE6B-889C-E016-A3FC2A2BDF13}"/>
              </a:ext>
            </a:extLst>
          </p:cNvPr>
          <p:cNvSpPr txBox="1"/>
          <p:nvPr/>
        </p:nvSpPr>
        <p:spPr>
          <a:xfrm>
            <a:off x="5966996" y="381060"/>
            <a:ext cx="64739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y-AM" b="1" dirty="0"/>
              <a:t>Խումբ 2</a:t>
            </a:r>
            <a:r>
              <a:rPr lang="en-US" b="1" dirty="0"/>
              <a:t>.</a:t>
            </a:r>
          </a:p>
          <a:p>
            <a:r>
              <a:rPr lang="hy-AM" sz="1800" b="1" dirty="0">
                <a:effectLst/>
              </a:rPr>
              <a:t>«</a:t>
            </a:r>
            <a:r>
              <a:rPr lang="hy-AM" b="1" dirty="0"/>
              <a:t>Դպրոցական նախագիծ</a:t>
            </a:r>
            <a:r>
              <a:rPr lang="hy-AM" sz="1800" b="1" dirty="0">
                <a:effectLst/>
              </a:rPr>
              <a:t>»</a:t>
            </a:r>
            <a:endParaRPr lang="en-AM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9C3C00-08B3-7EA8-07A5-935A48765704}"/>
              </a:ext>
            </a:extLst>
          </p:cNvPr>
          <p:cNvSpPr txBox="1"/>
          <p:nvPr/>
        </p:nvSpPr>
        <p:spPr>
          <a:xfrm>
            <a:off x="5902905" y="1187701"/>
            <a:ext cx="6104238" cy="1986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hy-AM" b="1" dirty="0"/>
              <a:t>Իրավիճակ</a:t>
            </a:r>
            <a:r>
              <a:rPr lang="hy-AM" sz="1800" dirty="0">
                <a:effectLst/>
              </a:rPr>
              <a:t>; 4 աշակերտներից բաղկացած խումբը աշխատում է դպրոցական նախագծի վրա, բայց ստացվել է այնպես, որ աշխատանքի մեծ մասը անում է Անահիտը։ Նա հոգնել է դրանից ու նյարդայնանում է իր ընկերների անգործության ու անպատասխանատվության վրա։ </a:t>
            </a:r>
            <a:endParaRPr lang="en-AM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9A9BF5-AE74-4AD1-807D-285EA946E7CA}"/>
              </a:ext>
            </a:extLst>
          </p:cNvPr>
          <p:cNvSpPr txBox="1"/>
          <p:nvPr/>
        </p:nvSpPr>
        <p:spPr>
          <a:xfrm>
            <a:off x="5966996" y="3334324"/>
            <a:ext cx="6221626" cy="2458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hy-AM" sz="1800" b="1" dirty="0">
                <a:effectLst/>
              </a:rPr>
              <a:t>Հաղորդակցման պասիվ-ագրեսիվ ոճ</a:t>
            </a:r>
            <a:r>
              <a:rPr lang="hy-AM" sz="1800" dirty="0">
                <a:effectLst/>
              </a:rPr>
              <a:t>; հերթական հանդիպման ժամանակ Անահիտը, փնչացնելով քթի տակ, հեգնական ձայնով հասկացնում է, որ նրանց վարքն իրեն դուր չի գալիս։</a:t>
            </a:r>
            <a:endParaRPr lang="en-AM" sz="2000" dirty="0">
              <a:effectLst/>
            </a:endParaRPr>
          </a:p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hy-AM" sz="1800" b="1" dirty="0">
                <a:effectLst/>
              </a:rPr>
              <a:t>Դու-արտահայտություն</a:t>
            </a:r>
            <a:r>
              <a:rPr lang="en-US" dirty="0"/>
              <a:t>;</a:t>
            </a:r>
            <a:r>
              <a:rPr lang="hy-AM" sz="1800" dirty="0">
                <a:effectLst/>
              </a:rPr>
              <a:t> «Մի անհանգստացեք, ես աշխատանքի </a:t>
            </a:r>
            <a:r>
              <a:rPr lang="hy-AM" sz="1800" i="1" dirty="0">
                <a:effectLst/>
              </a:rPr>
              <a:t>ձեր բաժինն </a:t>
            </a:r>
            <a:r>
              <a:rPr lang="hy-AM" sz="1800" dirty="0">
                <a:effectLst/>
              </a:rPr>
              <a:t>էլ եմ արդեն արել, </a:t>
            </a:r>
            <a:r>
              <a:rPr lang="hy-AM" sz="1800" i="1" dirty="0">
                <a:effectLst/>
              </a:rPr>
              <a:t>ինչպես միշտ</a:t>
            </a:r>
            <a:r>
              <a:rPr lang="hy-AM" sz="1800" dirty="0">
                <a:effectLst/>
              </a:rPr>
              <a:t>»։</a:t>
            </a:r>
            <a:endParaRPr lang="en-AM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471E2A-2BF8-7D6F-264D-F9050F26BEC8}"/>
              </a:ext>
            </a:extLst>
          </p:cNvPr>
          <p:cNvSpPr txBox="1"/>
          <p:nvPr/>
        </p:nvSpPr>
        <p:spPr>
          <a:xfrm>
            <a:off x="1905002" y="1187701"/>
            <a:ext cx="301298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y-AM" sz="1400" dirty="0">
                <a:effectLst/>
              </a:rPr>
              <a:t>Մի անհանգստացեք, ես աշխատանքի ձեր բաժինն էլ եմ արդեն արել, ինչպես միշտ</a:t>
            </a:r>
            <a:r>
              <a:rPr lang="en-US" sz="1400" dirty="0"/>
              <a:t>:</a:t>
            </a:r>
            <a:endParaRPr lang="en-AM" sz="1400" dirty="0"/>
          </a:p>
        </p:txBody>
      </p:sp>
    </p:spTree>
    <p:extLst>
      <p:ext uri="{BB962C8B-B14F-4D97-AF65-F5344CB8AC3E}">
        <p14:creationId xmlns:p14="http://schemas.microsoft.com/office/powerpoint/2010/main" val="13579203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359E58-EC73-2962-DAF8-C490154225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200"/>
            <a:ext cx="6400800" cy="6400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299371-CE6B-889C-E016-A3FC2A2BDF13}"/>
              </a:ext>
            </a:extLst>
          </p:cNvPr>
          <p:cNvSpPr txBox="1"/>
          <p:nvPr/>
        </p:nvSpPr>
        <p:spPr>
          <a:xfrm>
            <a:off x="5966996" y="381060"/>
            <a:ext cx="64739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y-AM" b="1" dirty="0"/>
              <a:t>Խումբ 2</a:t>
            </a:r>
            <a:r>
              <a:rPr lang="en-US" b="1" dirty="0"/>
              <a:t>.</a:t>
            </a:r>
          </a:p>
          <a:p>
            <a:r>
              <a:rPr lang="hy-AM" sz="1800" b="1" dirty="0">
                <a:effectLst/>
              </a:rPr>
              <a:t>«</a:t>
            </a:r>
            <a:r>
              <a:rPr lang="hy-AM" b="1" dirty="0"/>
              <a:t>Դպրոցական նախագիծ</a:t>
            </a:r>
            <a:r>
              <a:rPr lang="hy-AM" sz="1800" b="1" dirty="0">
                <a:effectLst/>
              </a:rPr>
              <a:t>»</a:t>
            </a:r>
            <a:endParaRPr lang="en-AM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9C3C00-08B3-7EA8-07A5-935A48765704}"/>
              </a:ext>
            </a:extLst>
          </p:cNvPr>
          <p:cNvSpPr txBox="1"/>
          <p:nvPr/>
        </p:nvSpPr>
        <p:spPr>
          <a:xfrm>
            <a:off x="5902905" y="1187701"/>
            <a:ext cx="6104238" cy="1986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hy-AM" b="1" dirty="0"/>
              <a:t>Իրավիճակ</a:t>
            </a:r>
            <a:r>
              <a:rPr lang="hy-AM" sz="1800" dirty="0">
                <a:effectLst/>
              </a:rPr>
              <a:t>; 4 աշակերտներից բաղկացած խումբը աշխատում է դպրոցական նախագծի վրա, բայց ստացվել է այնպես, որ աշխատանքի մեծ մասը անում է Անահիտը։ Նա հոգնել է դրանից ու նյարդայնանում է իր ընկերների անգործության ու անպատասխանատվության վրա։ </a:t>
            </a:r>
            <a:endParaRPr lang="en-AM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9A9BF5-AE74-4AD1-807D-285EA946E7CA}"/>
              </a:ext>
            </a:extLst>
          </p:cNvPr>
          <p:cNvSpPr txBox="1"/>
          <p:nvPr/>
        </p:nvSpPr>
        <p:spPr>
          <a:xfrm>
            <a:off x="5966996" y="3334324"/>
            <a:ext cx="6221626" cy="1821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hy-AM" sz="1800" b="1" dirty="0">
                <a:effectLst/>
              </a:rPr>
              <a:t>Հաղորդակցման հաստատակամ ոճ</a:t>
            </a:r>
            <a:r>
              <a:rPr lang="hy-AM" sz="1800" dirty="0">
                <a:effectLst/>
              </a:rPr>
              <a:t>; հերթական հանդիպման ժամանակ Անահիտը</a:t>
            </a:r>
            <a:r>
              <a:rPr lang="hy-AM" dirty="0"/>
              <a:t> հստակ ու հասկանալի կերպով արտահայտում է իր տեսակետը և կարիքը</a:t>
            </a:r>
            <a:r>
              <a:rPr lang="hy-AM" sz="1800" dirty="0">
                <a:effectLst/>
              </a:rPr>
              <a:t>։</a:t>
            </a:r>
            <a:endParaRPr lang="en-AM" sz="2000" dirty="0">
              <a:effectLst/>
            </a:endParaRPr>
          </a:p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hy-AM" sz="1800" b="1" dirty="0">
                <a:effectLst/>
              </a:rPr>
              <a:t>Ես-արտահայտություն</a:t>
            </a:r>
            <a:r>
              <a:rPr lang="en-US" dirty="0"/>
              <a:t>;</a:t>
            </a:r>
            <a:r>
              <a:rPr lang="hy-AM" sz="1800" dirty="0">
                <a:effectLst/>
              </a:rPr>
              <a:t> «...»։</a:t>
            </a:r>
            <a:endParaRPr lang="en-AM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7248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8E6C777-D67A-F782-C240-136E6791EB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67" r="11085"/>
          <a:stretch/>
        </p:blipFill>
        <p:spPr>
          <a:xfrm>
            <a:off x="-24716" y="0"/>
            <a:ext cx="5318215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8F6CFE-3FE1-6FFC-CED9-DE0CC955B560}"/>
              </a:ext>
            </a:extLst>
          </p:cNvPr>
          <p:cNvSpPr txBox="1"/>
          <p:nvPr/>
        </p:nvSpPr>
        <p:spPr>
          <a:xfrm>
            <a:off x="5774107" y="220422"/>
            <a:ext cx="64739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y-AM" b="1" dirty="0"/>
              <a:t>Խումբ 3</a:t>
            </a:r>
            <a:r>
              <a:rPr lang="en-US" b="1" dirty="0"/>
              <a:t>.</a:t>
            </a:r>
          </a:p>
          <a:p>
            <a:r>
              <a:rPr lang="hy-AM" sz="1800" b="1" dirty="0">
                <a:effectLst/>
              </a:rPr>
              <a:t>«</a:t>
            </a:r>
            <a:r>
              <a:rPr lang="en-US" sz="1800" b="1" dirty="0" err="1">
                <a:effectLst/>
              </a:rPr>
              <a:t>Ը</a:t>
            </a:r>
            <a:r>
              <a:rPr lang="hy-AM" sz="1800" b="1" dirty="0">
                <a:effectLst/>
              </a:rPr>
              <a:t>նկերությունն ու հաղորդագրությունները»</a:t>
            </a:r>
            <a:endParaRPr lang="en-AM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7EB5AD-D166-0BFD-6F04-288C48F34C61}"/>
              </a:ext>
            </a:extLst>
          </p:cNvPr>
          <p:cNvSpPr txBox="1"/>
          <p:nvPr/>
        </p:nvSpPr>
        <p:spPr>
          <a:xfrm>
            <a:off x="5774106" y="1143685"/>
            <a:ext cx="641789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y-AM" b="1" dirty="0"/>
              <a:t>Իրավիճակ</a:t>
            </a:r>
            <a:r>
              <a:rPr lang="hy-AM" sz="1800" dirty="0">
                <a:effectLst/>
              </a:rPr>
              <a:t>; </a:t>
            </a:r>
            <a:r>
              <a:rPr lang="hy-AM" dirty="0"/>
              <a:t>Արդեն 3 oր է, ինչ Աննան չի պատասխանում Ռուբենի հեռախոսային հաղորդագրություններին ու զանգերին։ Ռուբենը գիտի, որ դա իրենց փոքր վեճի արդյունքն է և կամաց-կամաց սկսում է վրդովվել ու բարկանալ։ </a:t>
            </a:r>
            <a:endParaRPr lang="en-AM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333291-768D-730D-6E92-075C9A88720F}"/>
              </a:ext>
            </a:extLst>
          </p:cNvPr>
          <p:cNvSpPr txBox="1"/>
          <p:nvPr/>
        </p:nvSpPr>
        <p:spPr>
          <a:xfrm>
            <a:off x="5774108" y="2799091"/>
            <a:ext cx="6417892" cy="1821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hy-AM" sz="1800" b="1" dirty="0">
                <a:effectLst/>
              </a:rPr>
              <a:t>Հաղորդակցման պասիվ ոճ</a:t>
            </a:r>
            <a:r>
              <a:rPr lang="hy-AM" sz="1800" dirty="0">
                <a:effectLst/>
              </a:rPr>
              <a:t>; Ռուբենը չի գրում և չի զանգում Աննային՝ մտածելով, որ երբ դպրոցում իրար հանդիպեն, գուցե ստացվի միմյանց հետ խոսել։</a:t>
            </a:r>
            <a:endParaRPr lang="en-AM" sz="2000" dirty="0">
              <a:effectLst/>
            </a:endParaRPr>
          </a:p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hy-AM" sz="1800" b="1" dirty="0">
                <a:effectLst/>
              </a:rPr>
              <a:t>Դու-արտահայտություն</a:t>
            </a:r>
            <a:r>
              <a:rPr lang="hy-AM" sz="1800" dirty="0">
                <a:effectLst/>
              </a:rPr>
              <a:t>; «Դու երևի զբաղված ես, չէի ուզում քեզ անհանգստացնել»։</a:t>
            </a:r>
            <a:endParaRPr lang="en-AM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8E4092-3AA3-0B6F-BACA-846B8660C78F}"/>
              </a:ext>
            </a:extLst>
          </p:cNvPr>
          <p:cNvSpPr txBox="1"/>
          <p:nvPr/>
        </p:nvSpPr>
        <p:spPr>
          <a:xfrm>
            <a:off x="1281120" y="1143685"/>
            <a:ext cx="29572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y-AM" sz="1400" dirty="0">
                <a:effectLst/>
              </a:rPr>
              <a:t>Դու երևի զբաղված ես, չէի ուզում քեզ անհանգստացնել։</a:t>
            </a:r>
            <a:endParaRPr lang="en-AM" sz="1400" dirty="0"/>
          </a:p>
        </p:txBody>
      </p:sp>
    </p:spTree>
    <p:extLst>
      <p:ext uri="{BB962C8B-B14F-4D97-AF65-F5344CB8AC3E}">
        <p14:creationId xmlns:p14="http://schemas.microsoft.com/office/powerpoint/2010/main" val="30618571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1034</TotalTime>
  <Words>1396</Words>
  <Application>Microsoft Macintosh PowerPoint</Application>
  <PresentationFormat>Widescreen</PresentationFormat>
  <Paragraphs>92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inespoghosyan@gmail.com</dc:creator>
  <cp:lastModifiedBy>inespoghosyan@gmail.com</cp:lastModifiedBy>
  <cp:revision>21</cp:revision>
  <dcterms:created xsi:type="dcterms:W3CDTF">2025-10-16T17:12:53Z</dcterms:created>
  <dcterms:modified xsi:type="dcterms:W3CDTF">2025-10-23T11:38:12Z</dcterms:modified>
</cp:coreProperties>
</file>